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6" r:id="rId2"/>
    <p:sldId id="785" r:id="rId3"/>
    <p:sldId id="708" r:id="rId4"/>
    <p:sldId id="696" r:id="rId5"/>
    <p:sldId id="697" r:id="rId6"/>
    <p:sldId id="669" r:id="rId7"/>
    <p:sldId id="743" r:id="rId8"/>
    <p:sldId id="670" r:id="rId9"/>
    <p:sldId id="745" r:id="rId10"/>
    <p:sldId id="699" r:id="rId11"/>
    <p:sldId id="786" r:id="rId12"/>
    <p:sldId id="787" r:id="rId13"/>
    <p:sldId id="788" r:id="rId14"/>
    <p:sldId id="789" r:id="rId15"/>
    <p:sldId id="790" r:id="rId16"/>
    <p:sldId id="791" r:id="rId17"/>
    <p:sldId id="792" r:id="rId18"/>
    <p:sldId id="793" r:id="rId19"/>
    <p:sldId id="794" r:id="rId20"/>
    <p:sldId id="795" r:id="rId21"/>
    <p:sldId id="796" r:id="rId22"/>
    <p:sldId id="798" r:id="rId23"/>
    <p:sldId id="797" r:id="rId24"/>
    <p:sldId id="705" r:id="rId25"/>
    <p:sldId id="799" r:id="rId26"/>
    <p:sldId id="800" r:id="rId27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30"/>
    </p:embeddedFont>
    <p:embeddedFont>
      <p:font typeface="Cambria Math" panose="02040503050406030204" pitchFamily="18" charset="0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Calibri" panose="02010600030101010101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0000"/>
    <a:srgbClr val="FF66FF"/>
    <a:srgbClr val="2FF820"/>
    <a:srgbClr val="6600CC"/>
    <a:srgbClr val="003399"/>
    <a:srgbClr val="0066FF"/>
    <a:srgbClr val="F0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133" autoAdjust="0"/>
  </p:normalViewPr>
  <p:slideViewPr>
    <p:cSldViewPr>
      <p:cViewPr>
        <p:scale>
          <a:sx n="100" d="100"/>
          <a:sy n="100" d="100"/>
        </p:scale>
        <p:origin x="1914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3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62832B2-93C2-497A-95AE-82366F104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88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BD662DB-9AF3-4910-8D2A-284BE11C60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443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162D93-17FB-4442-8470-5C5F4BFD94B8}" type="slidenum">
              <a:rPr lang="en-US" altLang="zh-CN" smtClean="0">
                <a:latin typeface="Arial" charset="0"/>
              </a:rPr>
              <a:pPr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aa (2)副本"/>
          <p:cNvPicPr>
            <a:picLocks noChangeAspect="1" noChangeArrowheads="1"/>
          </p:cNvPicPr>
          <p:nvPr/>
        </p:nvPicPr>
        <p:blipFill>
          <a:blip r:embed="rId2"/>
          <a:srcRect b="22740"/>
          <a:stretch>
            <a:fillRect/>
          </a:stretch>
        </p:blipFill>
        <p:spPr bwMode="auto">
          <a:xfrm>
            <a:off x="5186363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0" y="785813"/>
            <a:ext cx="91440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1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029569" cy="7416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886700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1772816"/>
            <a:ext cx="4629150" cy="4088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1" hasCustomPrompt="1"/>
          </p:nvPr>
        </p:nvSpPr>
        <p:spPr>
          <a:xfrm>
            <a:off x="628650" y="1700808"/>
            <a:ext cx="3151262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27763" y="6630988"/>
            <a:ext cx="2736850" cy="217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99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4" name="Picture 2" descr="buaa (2)副本"/>
          <p:cNvPicPr>
            <a:picLocks noChangeAspect="1" noChangeArrowheads="1"/>
          </p:cNvPicPr>
          <p:nvPr userDrawn="1"/>
        </p:nvPicPr>
        <p:blipFill>
          <a:blip r:embed="rId6"/>
          <a:srcRect b="22740"/>
          <a:stretch>
            <a:fillRect/>
          </a:stretch>
        </p:blipFill>
        <p:spPr bwMode="auto">
          <a:xfrm>
            <a:off x="214282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11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4114431" y="0"/>
            <a:ext cx="5029569" cy="741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13" r:id="rId3"/>
    <p:sldLayoutId id="2147483811" r:id="rId4"/>
  </p:sldLayoutIdLst>
  <p:transition>
    <p:blinds dir="vert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9"/>
          <p:cNvSpPr>
            <a:spLocks noChangeShapeType="1"/>
          </p:cNvSpPr>
          <p:nvPr/>
        </p:nvSpPr>
        <p:spPr bwMode="auto">
          <a:xfrm>
            <a:off x="133191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471646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6" name="Oval 12"/>
          <p:cNvSpPr>
            <a:spLocks noChangeArrowheads="1"/>
          </p:cNvSpPr>
          <p:nvPr/>
        </p:nvSpPr>
        <p:spPr bwMode="auto">
          <a:xfrm>
            <a:off x="4572000" y="306863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077" name="Text Box 17"/>
          <p:cNvSpPr txBox="1">
            <a:spLocks noChangeArrowheads="1"/>
          </p:cNvSpPr>
          <p:nvPr/>
        </p:nvSpPr>
        <p:spPr bwMode="auto">
          <a:xfrm>
            <a:off x="142875" y="2204864"/>
            <a:ext cx="892968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单片机原理与应用</a:t>
            </a:r>
          </a:p>
        </p:txBody>
      </p:sp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2699792" y="3861048"/>
            <a:ext cx="38161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北京航空航天大学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电子信息工程学院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王   俊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en-US" altLang="zh-CN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wangj203@buaa.edu.cn</a:t>
            </a:r>
            <a:endParaRPr lang="zh-CN" altLang="en-US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06">
        <p:fade/>
      </p:transition>
    </mc:Choice>
    <mc:Fallback xmlns="">
      <p:transition spd="med" advTm="1520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.hiphotos.baidu.com/zhidao/pic/item/0e2442a7d933c895512dc8c1d41373f0820200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274" y="2007082"/>
            <a:ext cx="5913839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799334" cy="4476155"/>
          </a:xfrm>
        </p:spPr>
        <p:txBody>
          <a:bodyPr/>
          <a:lstStyle/>
          <a:p>
            <a:r>
              <a:rPr lang="zh-CN" altLang="en-US" dirty="0"/>
              <a:t>流程图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8" name="矩形 7"/>
          <p:cNvSpPr/>
          <p:nvPr/>
        </p:nvSpPr>
        <p:spPr>
          <a:xfrm>
            <a:off x="681584" y="2296783"/>
            <a:ext cx="4958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3092" y="2308810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5182" y="3316922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5182" y="4330085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37272" y="5397854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37272" y="2812866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33092" y="3836828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37272" y="4869160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7272" y="5877272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 bwMode="auto">
          <a:xfrm flipH="1">
            <a:off x="7493435" y="3068960"/>
            <a:ext cx="6480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H="1">
            <a:off x="7493435" y="4066222"/>
            <a:ext cx="6480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/>
          <p:nvPr/>
        </p:nvCxnSpPr>
        <p:spPr bwMode="auto">
          <a:xfrm flipH="1">
            <a:off x="7493435" y="5092740"/>
            <a:ext cx="6480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 bwMode="auto">
          <a:xfrm flipH="1">
            <a:off x="7493435" y="6118137"/>
            <a:ext cx="6480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8420128" y="2812866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亮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20128" y="3866167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23060" y="4889195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亮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25992" y="5877272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亮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25992" y="2254622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20128" y="3330501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07145" y="4365104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灭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1427" y="5373216"/>
            <a:ext cx="3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灭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8624" y="2892101"/>
            <a:ext cx="2338311" cy="2526676"/>
            <a:chOff x="768624" y="2892101"/>
            <a:chExt cx="2338311" cy="2526676"/>
          </a:xfrm>
        </p:grpSpPr>
        <p:sp>
          <p:nvSpPr>
            <p:cNvPr id="6" name="矩形 5"/>
            <p:cNvSpPr/>
            <p:nvPr/>
          </p:nvSpPr>
          <p:spPr bwMode="auto">
            <a:xfrm>
              <a:off x="1500914" y="2892101"/>
              <a:ext cx="864096" cy="503783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开始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500914" y="4914994"/>
              <a:ext cx="864096" cy="503783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结束</a:t>
              </a:r>
            </a:p>
          </p:txBody>
        </p:sp>
        <p:sp>
          <p:nvSpPr>
            <p:cNvPr id="11" name="平行四边形 10"/>
            <p:cNvSpPr/>
            <p:nvPr/>
          </p:nvSpPr>
          <p:spPr bwMode="auto">
            <a:xfrm>
              <a:off x="768624" y="3836828"/>
              <a:ext cx="2338311" cy="558215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对</a:t>
              </a: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P1</a:t>
              </a: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寄存器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个位</a:t>
              </a:r>
              <a:endPara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置</a:t>
              </a: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或</a:t>
              </a: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5" name="直接箭头连接符 34"/>
            <p:cNvCxnSpPr>
              <a:stCxn id="6" idx="2"/>
              <a:endCxn id="11" idx="0"/>
            </p:cNvCxnSpPr>
            <p:nvPr/>
          </p:nvCxnSpPr>
          <p:spPr bwMode="auto">
            <a:xfrm>
              <a:off x="1932962" y="3395884"/>
              <a:ext cx="4818" cy="4409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箭头连接符 35"/>
            <p:cNvCxnSpPr>
              <a:stCxn id="11" idx="4"/>
              <a:endCxn id="33" idx="0"/>
            </p:cNvCxnSpPr>
            <p:nvPr/>
          </p:nvCxnSpPr>
          <p:spPr bwMode="auto">
            <a:xfrm flipH="1">
              <a:off x="1932962" y="4395043"/>
              <a:ext cx="4818" cy="5199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0871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799334" cy="4476155"/>
          </a:xfrm>
        </p:spPr>
        <p:txBody>
          <a:bodyPr/>
          <a:lstStyle/>
          <a:p>
            <a:r>
              <a:rPr lang="zh-CN" altLang="en-US" dirty="0"/>
              <a:t>程序代码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8" name="矩形 7"/>
          <p:cNvSpPr/>
          <p:nvPr/>
        </p:nvSpPr>
        <p:spPr>
          <a:xfrm>
            <a:off x="681584" y="2296783"/>
            <a:ext cx="713077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#include &lt;reg51.h&gt;</a:t>
            </a:r>
          </a:p>
          <a:p>
            <a:r>
              <a:rPr lang="en-US" altLang="zh-CN" sz="1600" dirty="0" err="1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sbit</a:t>
            </a:r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led0 = P1^0;</a:t>
            </a:r>
          </a:p>
          <a:p>
            <a:r>
              <a:rPr lang="en-US" altLang="zh-CN" sz="1600" dirty="0" err="1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sbit</a:t>
            </a:r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led1 = P1^1;</a:t>
            </a:r>
          </a:p>
          <a:p>
            <a:r>
              <a:rPr lang="en-US" altLang="zh-CN" sz="1600" dirty="0" err="1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sbit</a:t>
            </a:r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led2 = P1^2;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……	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void main()		   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{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   led0 = 0;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   led1 = 1;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   led2 = 0;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   ……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r>
              <a:rPr lang="en-US" altLang="zh-CN" sz="1600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//</a:t>
            </a:r>
            <a:r>
              <a:rPr lang="zh-CN" altLang="en-US" sz="1600" dirty="0">
                <a:solidFill>
                  <a:srgbClr val="008000"/>
                </a:solidFill>
                <a:latin typeface="黑体" pitchFamily="49" charset="-122"/>
                <a:ea typeface="黑体" pitchFamily="49" charset="-122"/>
              </a:rPr>
              <a:t>也可以这么写</a:t>
            </a:r>
            <a:endParaRPr lang="en-US" altLang="zh-CN" sz="1600" dirty="0">
              <a:solidFill>
                <a:srgbClr val="008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void main()		   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{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    P1 = 0xAA;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}</a:t>
            </a:r>
            <a:endParaRPr lang="zh-CN" altLang="zh-CN" sz="1600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en-US" altLang="zh-CN" sz="240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95604" y="2949930"/>
            <a:ext cx="5001192" cy="3491771"/>
            <a:chOff x="3995604" y="2949930"/>
            <a:chExt cx="5001192" cy="3491771"/>
          </a:xfrm>
        </p:grpSpPr>
        <p:sp>
          <p:nvSpPr>
            <p:cNvPr id="34" name="矩形标注 33"/>
            <p:cNvSpPr/>
            <p:nvPr/>
          </p:nvSpPr>
          <p:spPr bwMode="auto">
            <a:xfrm>
              <a:off x="3995604" y="3025381"/>
              <a:ext cx="4969009" cy="3416320"/>
            </a:xfrm>
            <a:prstGeom prst="wedgeRectCallout">
              <a:avLst>
                <a:gd name="adj1" fmla="val -49883"/>
                <a:gd name="adj2" fmla="val -71527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027787" y="2949930"/>
              <a:ext cx="4969009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/*-------------------------------------------------------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REG51.H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Header file for generic 80C51 and 80C31 microcontroller.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Copyright (c) 1988-2002 </a:t>
              </a: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Keil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Elektronik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GmbH and </a:t>
              </a: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Keil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Software, Inc.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All rights reserved.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------------------------------------------------------------*/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#</a:t>
              </a: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ifndef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__REG51_H__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#define __REG51_H__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 </a:t>
              </a:r>
            </a:p>
            <a:p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/* BYTE Register */ </a:t>
              </a:r>
              <a:br>
                <a:rPr lang="en-US" altLang="zh-CN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sfr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P0 = 0x80; //P0</a:t>
              </a:r>
              <a:r>
                <a:rPr lang="zh-CN" altLang="en-US" sz="1200" dirty="0">
                  <a:latin typeface="黑体" pitchFamily="49" charset="-122"/>
                  <a:ea typeface="黑体" pitchFamily="49" charset="-122"/>
                </a:rPr>
                <a:t>口 </a:t>
              </a:r>
              <a:br>
                <a:rPr lang="zh-CN" altLang="en-US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sfr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P1 = 0x90; //P1</a:t>
              </a:r>
              <a:r>
                <a:rPr lang="zh-CN" altLang="en-US" sz="1200" dirty="0">
                  <a:latin typeface="黑体" pitchFamily="49" charset="-122"/>
                  <a:ea typeface="黑体" pitchFamily="49" charset="-122"/>
                </a:rPr>
                <a:t>口 </a:t>
              </a:r>
              <a:br>
                <a:rPr lang="zh-CN" altLang="en-US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sfr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P2 = 0xA0; //P2</a:t>
              </a:r>
              <a:r>
                <a:rPr lang="zh-CN" altLang="en-US" sz="1200" dirty="0">
                  <a:latin typeface="黑体" pitchFamily="49" charset="-122"/>
                  <a:ea typeface="黑体" pitchFamily="49" charset="-122"/>
                </a:rPr>
                <a:t>口 </a:t>
              </a:r>
              <a:br>
                <a:rPr lang="zh-CN" altLang="en-US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sfr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P3 = 0xB0; //P3</a:t>
              </a:r>
              <a:r>
                <a:rPr lang="zh-CN" altLang="en-US" sz="1200" dirty="0">
                  <a:latin typeface="黑体" pitchFamily="49" charset="-122"/>
                  <a:ea typeface="黑体" pitchFamily="49" charset="-122"/>
                </a:rPr>
                <a:t>口 </a:t>
              </a:r>
              <a:br>
                <a:rPr lang="zh-CN" altLang="en-US" sz="1200" dirty="0">
                  <a:latin typeface="黑体" pitchFamily="49" charset="-122"/>
                  <a:ea typeface="黑体" pitchFamily="49" charset="-122"/>
                </a:rPr>
              </a:br>
              <a:r>
                <a:rPr lang="en-US" altLang="zh-CN" sz="1200" dirty="0" err="1">
                  <a:latin typeface="黑体" pitchFamily="49" charset="-122"/>
                  <a:ea typeface="黑体" pitchFamily="49" charset="-122"/>
                </a:rPr>
                <a:t>sfr</a:t>
              </a:r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 PSW = 0xD0; </a:t>
              </a:r>
            </a:p>
            <a:p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……</a:t>
              </a:r>
              <a:r>
                <a:rPr lang="zh-CN" altLang="en-US" sz="1200" dirty="0">
                  <a:latin typeface="黑体" pitchFamily="49" charset="-122"/>
                  <a:ea typeface="黑体" pitchFamily="49" charset="-122"/>
                </a:rPr>
                <a:t> </a:t>
              </a:r>
              <a:endParaRPr lang="en-US" altLang="zh-CN" sz="1200" dirty="0"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sz="1200" dirty="0">
                  <a:latin typeface="黑体" pitchFamily="49" charset="-122"/>
                  <a:ea typeface="黑体" pitchFamily="49" charset="-122"/>
                </a:rPr>
                <a:t>……</a:t>
              </a:r>
              <a:endParaRPr lang="zh-CN" altLang="en-US" sz="12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4063287" y="5165471"/>
              <a:ext cx="1728192" cy="20525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981" y="106673"/>
            <a:ext cx="3401481" cy="27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543750" cy="4476155"/>
          </a:xfrm>
        </p:spPr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/</a:t>
            </a:r>
            <a:r>
              <a:rPr lang="zh-CN" altLang="en-US" dirty="0"/>
              <a:t>编译</a:t>
            </a:r>
            <a:r>
              <a:rPr lang="en-US" altLang="zh-CN" dirty="0"/>
              <a:t>/</a:t>
            </a:r>
            <a:r>
              <a:rPr lang="zh-CN" altLang="en-US" dirty="0"/>
              <a:t>调试</a:t>
            </a:r>
            <a:r>
              <a:rPr lang="en-US" altLang="zh-CN" dirty="0"/>
              <a:t>——</a:t>
            </a:r>
            <a:r>
              <a:rPr lang="en-US" altLang="zh-CN" dirty="0" err="1"/>
              <a:t>Keil</a:t>
            </a:r>
            <a:r>
              <a:rPr lang="zh-CN" altLang="en-US" dirty="0"/>
              <a:t>软件使用</a:t>
            </a:r>
            <a:endParaRPr lang="en-US" altLang="zh-CN" dirty="0"/>
          </a:p>
          <a:p>
            <a:pPr lvl="1"/>
            <a:r>
              <a:rPr lang="en-US" altLang="zh-CN" sz="2400" dirty="0" err="1"/>
              <a:t>Keil</a:t>
            </a:r>
            <a:r>
              <a:rPr lang="en-US" altLang="zh-CN" sz="2400" dirty="0"/>
              <a:t> C51</a:t>
            </a:r>
            <a:r>
              <a:rPr lang="zh-CN" altLang="en-US" sz="2400" dirty="0"/>
              <a:t>是美国</a:t>
            </a:r>
            <a:r>
              <a:rPr lang="en-US" altLang="zh-CN" sz="2400" dirty="0" err="1"/>
              <a:t>Keil</a:t>
            </a:r>
            <a:r>
              <a:rPr lang="en-US" altLang="zh-CN" sz="2400" dirty="0"/>
              <a:t> Software</a:t>
            </a:r>
            <a:r>
              <a:rPr lang="zh-CN" altLang="en-US" sz="2400" dirty="0"/>
              <a:t>公司出品的</a:t>
            </a:r>
            <a:r>
              <a:rPr lang="en-US" altLang="zh-CN" sz="2400" dirty="0"/>
              <a:t>51</a:t>
            </a:r>
            <a:r>
              <a:rPr lang="zh-CN" altLang="en-US" sz="2400" dirty="0"/>
              <a:t>系列兼容单片机</a:t>
            </a:r>
            <a:r>
              <a:rPr lang="en-US" altLang="zh-CN" sz="2400" dirty="0"/>
              <a:t>C</a:t>
            </a:r>
            <a:r>
              <a:rPr lang="zh-CN" altLang="en-US" sz="2400" dirty="0"/>
              <a:t>语言软件开发。提供包括</a:t>
            </a:r>
            <a:r>
              <a:rPr lang="en-US" altLang="zh-CN" sz="2400" dirty="0"/>
              <a:t>C</a:t>
            </a:r>
            <a:r>
              <a:rPr lang="zh-CN" altLang="en-US" sz="2400" dirty="0"/>
              <a:t>编译器、宏汇编、链接等，通过一个集成开发环境</a:t>
            </a:r>
            <a:r>
              <a:rPr lang="en-US" altLang="zh-CN" sz="2400" dirty="0" err="1"/>
              <a:t>μVision</a:t>
            </a:r>
            <a:r>
              <a:rPr lang="zh-CN" altLang="en-US" sz="2400" dirty="0"/>
              <a:t>组合在一起。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7" name="Picture 4" descr="c:\users\administrator\appdata\roaming\360se6\User Data\temp\u=3127086149,888166909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3528392" cy="17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543750" cy="4476155"/>
          </a:xfrm>
        </p:spPr>
        <p:txBody>
          <a:bodyPr/>
          <a:lstStyle/>
          <a:p>
            <a:r>
              <a:rPr lang="zh-CN" altLang="en-US" dirty="0"/>
              <a:t>编写</a:t>
            </a:r>
            <a:endParaRPr lang="en-US" altLang="zh-CN" dirty="0"/>
          </a:p>
          <a:p>
            <a:pPr lvl="1"/>
            <a:r>
              <a:rPr lang="zh-CN" altLang="en-US" dirty="0"/>
              <a:t>新建工程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选择芯片</a:t>
            </a:r>
            <a:endParaRPr lang="en-US" altLang="zh-CN" dirty="0"/>
          </a:p>
          <a:p>
            <a:pPr lvl="2"/>
            <a:r>
              <a:rPr lang="en-US" altLang="zh-CN" dirty="0"/>
              <a:t>Atmel-&gt;AT89C51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r="40211" b="31090"/>
          <a:stretch/>
        </p:blipFill>
        <p:spPr>
          <a:xfrm>
            <a:off x="4211959" y="1601313"/>
            <a:ext cx="3667240" cy="2309766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93" y="4344489"/>
            <a:ext cx="3091175" cy="23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4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543750" cy="4476155"/>
          </a:xfrm>
        </p:spPr>
        <p:txBody>
          <a:bodyPr/>
          <a:lstStyle/>
          <a:p>
            <a:r>
              <a:rPr lang="zh-CN" altLang="en-US" dirty="0"/>
              <a:t>编写</a:t>
            </a:r>
            <a:endParaRPr lang="en-US" altLang="zh-CN" dirty="0"/>
          </a:p>
          <a:p>
            <a:pPr lvl="1"/>
            <a:r>
              <a:rPr lang="zh-CN" altLang="en-US" dirty="0"/>
              <a:t>添加文件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编写</a:t>
            </a:r>
            <a:r>
              <a:rPr lang="en-US" altLang="zh-CN" dirty="0"/>
              <a:t>LED</a:t>
            </a:r>
            <a:r>
              <a:rPr lang="zh-CN" altLang="en-US" dirty="0"/>
              <a:t>代码，保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存为</a:t>
            </a:r>
            <a:r>
              <a:rPr lang="en-US" altLang="zh-CN" dirty="0"/>
              <a:t>.c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32" y="4351459"/>
            <a:ext cx="4399582" cy="22556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1765" t="13498" r="51298" b="51426"/>
          <a:stretch/>
        </p:blipFill>
        <p:spPr>
          <a:xfrm>
            <a:off x="4565032" y="1725967"/>
            <a:ext cx="3751385" cy="20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编写</a:t>
            </a:r>
            <a:endParaRPr lang="en-US" altLang="zh-CN" dirty="0"/>
          </a:p>
          <a:p>
            <a:pPr lvl="1"/>
            <a:r>
              <a:rPr lang="zh-CN" altLang="en-US" dirty="0"/>
              <a:t>将文件添加到工程中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11279" t="13468" r="39834" b="30048"/>
          <a:stretch/>
        </p:blipFill>
        <p:spPr>
          <a:xfrm>
            <a:off x="4288232" y="1778568"/>
            <a:ext cx="3740151" cy="24295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8574" t="11166" r="11424" b="3490"/>
          <a:stretch/>
        </p:blipFill>
        <p:spPr>
          <a:xfrm>
            <a:off x="4416773" y="4486054"/>
            <a:ext cx="3621979" cy="22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471742" cy="4476155"/>
          </a:xfrm>
        </p:spPr>
        <p:txBody>
          <a:bodyPr/>
          <a:lstStyle/>
          <a:p>
            <a:r>
              <a:rPr lang="zh-CN" altLang="en-US" dirty="0"/>
              <a:t>编译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c</a:t>
            </a:r>
            <a:r>
              <a:rPr lang="zh-CN" altLang="en-US" dirty="0"/>
              <a:t>文件转化为可以烧写的</a:t>
            </a:r>
            <a:r>
              <a:rPr lang="en-US" altLang="zh-CN" dirty="0"/>
              <a:t>hex</a:t>
            </a:r>
            <a:r>
              <a:rPr lang="zh-CN" altLang="en-US" dirty="0"/>
              <a:t>文件的过程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23019" y="3501008"/>
            <a:ext cx="7510569" cy="1415037"/>
            <a:chOff x="628650" y="3393347"/>
            <a:chExt cx="7510569" cy="1415037"/>
          </a:xfrm>
        </p:grpSpPr>
        <p:grpSp>
          <p:nvGrpSpPr>
            <p:cNvPr id="7" name="组合 6"/>
            <p:cNvGrpSpPr/>
            <p:nvPr/>
          </p:nvGrpSpPr>
          <p:grpSpPr>
            <a:xfrm>
              <a:off x="628650" y="3393347"/>
              <a:ext cx="6545215" cy="1415037"/>
              <a:chOff x="501336" y="1744369"/>
              <a:chExt cx="6545215" cy="141503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01336" y="1744369"/>
                <a:ext cx="6545215" cy="1415037"/>
                <a:chOff x="528263" y="1461814"/>
                <a:chExt cx="6545215" cy="1415037"/>
              </a:xfrm>
            </p:grpSpPr>
            <p:sp>
              <p:nvSpPr>
                <p:cNvPr id="10" name="矩形 9"/>
                <p:cNvSpPr/>
                <p:nvPr/>
              </p:nvSpPr>
              <p:spPr bwMode="auto">
                <a:xfrm>
                  <a:off x="528263" y="1893862"/>
                  <a:ext cx="1152636" cy="432048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Editor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 bwMode="auto">
                <a:xfrm>
                  <a:off x="2026657" y="1461814"/>
                  <a:ext cx="1152636" cy="432048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ASM Opt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 bwMode="auto">
                <a:xfrm>
                  <a:off x="2026657" y="2444803"/>
                  <a:ext cx="1152636" cy="432048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Compiler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 bwMode="auto">
                <a:xfrm>
                  <a:off x="4135013" y="1922329"/>
                  <a:ext cx="1152636" cy="432048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0" i="0" u="none" strike="noStrike" cap="none" normalizeH="0" baseline="0" dirty="0" err="1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Asm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 bwMode="auto">
                <a:xfrm>
                  <a:off x="5920842" y="1926853"/>
                  <a:ext cx="1152636" cy="432048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Linker</a:t>
                  </a:r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16" name="直接箭头连接符 15"/>
                <p:cNvCxnSpPr>
                  <a:stCxn id="10" idx="0"/>
                  <a:endCxn id="12" idx="1"/>
                </p:cNvCxnSpPr>
                <p:nvPr/>
              </p:nvCxnSpPr>
              <p:spPr bwMode="auto">
                <a:xfrm flipV="1">
                  <a:off x="1104581" y="1677838"/>
                  <a:ext cx="922076" cy="21602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直接箭头连接符 16"/>
                <p:cNvCxnSpPr>
                  <a:stCxn id="12" idx="3"/>
                </p:cNvCxnSpPr>
                <p:nvPr/>
              </p:nvCxnSpPr>
              <p:spPr bwMode="auto">
                <a:xfrm>
                  <a:off x="3179293" y="1677838"/>
                  <a:ext cx="5620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直接连接符 17"/>
                <p:cNvCxnSpPr>
                  <a:stCxn id="13" idx="3"/>
                </p:cNvCxnSpPr>
                <p:nvPr/>
              </p:nvCxnSpPr>
              <p:spPr bwMode="auto">
                <a:xfrm>
                  <a:off x="3179293" y="2660827"/>
                  <a:ext cx="562078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直接连接符 18"/>
                <p:cNvCxnSpPr/>
                <p:nvPr/>
              </p:nvCxnSpPr>
              <p:spPr bwMode="auto">
                <a:xfrm>
                  <a:off x="3741371" y="1677838"/>
                  <a:ext cx="0" cy="98298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直接箭头连接符 19"/>
                <p:cNvCxnSpPr>
                  <a:endCxn id="14" idx="1"/>
                </p:cNvCxnSpPr>
                <p:nvPr/>
              </p:nvCxnSpPr>
              <p:spPr bwMode="auto">
                <a:xfrm>
                  <a:off x="3741371" y="2138353"/>
                  <a:ext cx="393642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直接箭头连接符 20"/>
                <p:cNvCxnSpPr>
                  <a:stCxn id="14" idx="3"/>
                  <a:endCxn id="15" idx="1"/>
                </p:cNvCxnSpPr>
                <p:nvPr/>
              </p:nvCxnSpPr>
              <p:spPr bwMode="auto">
                <a:xfrm>
                  <a:off x="5287649" y="2138353"/>
                  <a:ext cx="633193" cy="452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9" name="直接箭头连接符 8"/>
              <p:cNvCxnSpPr/>
              <p:nvPr/>
            </p:nvCxnSpPr>
            <p:spPr bwMode="auto">
              <a:xfrm>
                <a:off x="1106323" y="2608465"/>
                <a:ext cx="922076" cy="33491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Box 48"/>
            <p:cNvSpPr txBox="1"/>
            <p:nvPr/>
          </p:nvSpPr>
          <p:spPr>
            <a:xfrm>
              <a:off x="872536" y="4297029"/>
              <a:ext cx="675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.c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3" name="TextBox 48"/>
            <p:cNvSpPr txBox="1"/>
            <p:nvPr/>
          </p:nvSpPr>
          <p:spPr>
            <a:xfrm>
              <a:off x="3802931" y="4262551"/>
              <a:ext cx="91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.</a:t>
              </a:r>
              <a:r>
                <a:rPr lang="en-US" altLang="zh-CN" sz="2400" dirty="0" err="1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asm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4" name="TextBox 48"/>
            <p:cNvSpPr txBox="1"/>
            <p:nvPr/>
          </p:nvSpPr>
          <p:spPr>
            <a:xfrm>
              <a:off x="5364088" y="4262706"/>
              <a:ext cx="91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.</a:t>
              </a:r>
              <a:r>
                <a:rPr lang="en-US" altLang="zh-CN" sz="2400" dirty="0" err="1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obj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cxnSp>
          <p:nvCxnSpPr>
            <p:cNvPr id="25" name="直接箭头连接符 24"/>
            <p:cNvCxnSpPr>
              <a:stCxn id="15" idx="3"/>
            </p:cNvCxnSpPr>
            <p:nvPr/>
          </p:nvCxnSpPr>
          <p:spPr bwMode="auto">
            <a:xfrm flipV="1">
              <a:off x="7173865" y="4069886"/>
              <a:ext cx="422323" cy="45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Box 48"/>
            <p:cNvSpPr txBox="1"/>
            <p:nvPr/>
          </p:nvSpPr>
          <p:spPr>
            <a:xfrm>
              <a:off x="7226134" y="4257443"/>
              <a:ext cx="91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.hex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0" name="TextBox 48"/>
          <p:cNvSpPr txBox="1"/>
          <p:nvPr/>
        </p:nvSpPr>
        <p:spPr>
          <a:xfrm>
            <a:off x="842645" y="5290826"/>
            <a:ext cx="111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预编译</a:t>
            </a:r>
          </a:p>
        </p:txBody>
      </p:sp>
      <p:sp>
        <p:nvSpPr>
          <p:cNvPr id="31" name="TextBox 48"/>
          <p:cNvSpPr txBox="1"/>
          <p:nvPr/>
        </p:nvSpPr>
        <p:spPr>
          <a:xfrm>
            <a:off x="2446600" y="5290825"/>
            <a:ext cx="90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编译</a:t>
            </a:r>
          </a:p>
        </p:txBody>
      </p:sp>
      <p:sp>
        <p:nvSpPr>
          <p:cNvPr id="32" name="TextBox 48"/>
          <p:cNvSpPr txBox="1"/>
          <p:nvPr/>
        </p:nvSpPr>
        <p:spPr>
          <a:xfrm>
            <a:off x="4536771" y="5290825"/>
            <a:ext cx="862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汇编</a:t>
            </a:r>
          </a:p>
        </p:txBody>
      </p:sp>
      <p:sp>
        <p:nvSpPr>
          <p:cNvPr id="33" name="TextBox 48"/>
          <p:cNvSpPr txBox="1"/>
          <p:nvPr/>
        </p:nvSpPr>
        <p:spPr>
          <a:xfrm>
            <a:off x="6360760" y="5290826"/>
            <a:ext cx="862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28694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编译</a:t>
            </a:r>
            <a:endParaRPr lang="en-US" altLang="zh-CN" dirty="0"/>
          </a:p>
          <a:p>
            <a:pPr lvl="1"/>
            <a:r>
              <a:rPr lang="zh-CN" altLang="en-US"/>
              <a:t>设置编译生成</a:t>
            </a:r>
            <a:r>
              <a:rPr lang="en-US" altLang="zh-CN"/>
              <a:t>hex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174" t="15987" r="33496" b="35236"/>
          <a:stretch/>
        </p:blipFill>
        <p:spPr>
          <a:xfrm>
            <a:off x="4211960" y="1687515"/>
            <a:ext cx="4282446" cy="21616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528426" y="4108817"/>
            <a:ext cx="3539178" cy="2640515"/>
            <a:chOff x="4528426" y="4108817"/>
            <a:chExt cx="3539178" cy="26405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8426" y="4108817"/>
              <a:ext cx="3539178" cy="26405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 bwMode="auto">
            <a:xfrm>
              <a:off x="4788024" y="5013176"/>
              <a:ext cx="648072" cy="14401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5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439294" cy="4476155"/>
          </a:xfrm>
        </p:spPr>
        <p:txBody>
          <a:bodyPr/>
          <a:lstStyle/>
          <a:p>
            <a:r>
              <a:rPr lang="zh-CN" altLang="en-US" dirty="0"/>
              <a:t>编译</a:t>
            </a:r>
            <a:endParaRPr lang="en-US" altLang="zh-CN" dirty="0"/>
          </a:p>
          <a:p>
            <a:pPr lvl="1"/>
            <a:r>
              <a:rPr lang="zh-CN" altLang="en-US" dirty="0"/>
              <a:t>编译，确认程序无误并生成</a:t>
            </a:r>
            <a:r>
              <a:rPr lang="en-US" altLang="zh-CN" dirty="0"/>
              <a:t>hex</a:t>
            </a:r>
            <a:r>
              <a:rPr lang="zh-CN" altLang="en-US" dirty="0"/>
              <a:t>文件。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95929" y="2132856"/>
            <a:ext cx="4104456" cy="3056163"/>
            <a:chOff x="3635897" y="3397173"/>
            <a:chExt cx="4104456" cy="305616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11813" t="15548" r="30638" b="22351"/>
            <a:stretch/>
          </p:blipFill>
          <p:spPr>
            <a:xfrm>
              <a:off x="3635897" y="3397173"/>
              <a:ext cx="4104456" cy="305616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 bwMode="auto">
            <a:xfrm>
              <a:off x="3923928" y="3866877"/>
              <a:ext cx="216024" cy="14401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665612" y="6152555"/>
              <a:ext cx="1296144" cy="14401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40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调试</a:t>
            </a:r>
            <a:endParaRPr lang="en-US" altLang="zh-CN" dirty="0"/>
          </a:p>
          <a:p>
            <a:pPr lvl="1"/>
            <a:r>
              <a:rPr lang="zh-CN" altLang="en-US" dirty="0"/>
              <a:t>开启调试模式，进入调试界面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1259" t="20671" r="39658" b="28418"/>
          <a:stretch/>
        </p:blipFill>
        <p:spPr>
          <a:xfrm>
            <a:off x="3923928" y="2060848"/>
            <a:ext cx="4407819" cy="25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759774" cy="4476155"/>
          </a:xfrm>
        </p:spPr>
        <p:txBody>
          <a:bodyPr/>
          <a:lstStyle/>
          <a:p>
            <a:r>
              <a:rPr lang="zh-CN" altLang="en-US" dirty="0"/>
              <a:t>本章实现功能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单片机控制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灯的交替亮灭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（比如第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为亮）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433644"/>
            <a:ext cx="3960440" cy="29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调试</a:t>
            </a:r>
            <a:endParaRPr lang="en-US" altLang="zh-CN" dirty="0"/>
          </a:p>
          <a:p>
            <a:pPr lvl="1"/>
            <a:r>
              <a:rPr lang="zh-CN" altLang="en-US" dirty="0"/>
              <a:t>双击某一行程序左边，设置断点</a:t>
            </a:r>
            <a:endParaRPr lang="en-US" altLang="zh-CN" dirty="0"/>
          </a:p>
          <a:p>
            <a:pPr lvl="1"/>
            <a:r>
              <a:rPr lang="zh-CN" altLang="en-US" dirty="0"/>
              <a:t>右下方双击可添加需观察的寄存器</a:t>
            </a:r>
            <a:r>
              <a:rPr lang="en-US" altLang="zh-CN" dirty="0"/>
              <a:t>P1</a:t>
            </a:r>
          </a:p>
          <a:p>
            <a:pPr lvl="1"/>
            <a:r>
              <a:rPr lang="zh-CN" altLang="en-US" dirty="0"/>
              <a:t>单步执行观察</a:t>
            </a:r>
            <a:r>
              <a:rPr lang="en-US" altLang="zh-CN" dirty="0"/>
              <a:t>P1</a:t>
            </a:r>
            <a:r>
              <a:rPr lang="zh-CN" altLang="en-US" dirty="0"/>
              <a:t>值变化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84778" y="2348880"/>
            <a:ext cx="4762400" cy="3342335"/>
            <a:chOff x="4184778" y="2348880"/>
            <a:chExt cx="4762400" cy="3342335"/>
          </a:xfrm>
        </p:grpSpPr>
        <p:grpSp>
          <p:nvGrpSpPr>
            <p:cNvPr id="2" name="组合 1"/>
            <p:cNvGrpSpPr/>
            <p:nvPr/>
          </p:nvGrpSpPr>
          <p:grpSpPr>
            <a:xfrm>
              <a:off x="4184778" y="2348880"/>
              <a:ext cx="4762400" cy="3342335"/>
              <a:chOff x="4024969" y="2390921"/>
              <a:chExt cx="4949392" cy="341989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/>
              <a:srcRect l="12729" t="11208" r="12004" b="12543"/>
              <a:stretch/>
            </p:blipFill>
            <p:spPr>
              <a:xfrm>
                <a:off x="4024969" y="2390921"/>
                <a:ext cx="4949392" cy="341989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 bwMode="auto">
              <a:xfrm>
                <a:off x="5003503" y="4005065"/>
                <a:ext cx="1296144" cy="792088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0" i="0" u="none" strike="noStrike" cap="none" normalizeH="0" baseline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499665" y="5013176"/>
                <a:ext cx="2464948" cy="360040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0" i="0" u="none" strike="noStrike" cap="none" normalizeH="0" baseline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4211961" y="2780928"/>
              <a:ext cx="432048" cy="14401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调试</a:t>
            </a:r>
            <a:endParaRPr lang="en-US" altLang="zh-CN" dirty="0"/>
          </a:p>
          <a:p>
            <a:pPr lvl="1"/>
            <a:r>
              <a:rPr lang="zh-CN" altLang="en-US" dirty="0"/>
              <a:t>随着</a:t>
            </a:r>
            <a:r>
              <a:rPr lang="en-US" altLang="zh-CN" dirty="0"/>
              <a:t>main</a:t>
            </a:r>
            <a:r>
              <a:rPr lang="zh-CN" altLang="en-US" dirty="0"/>
              <a:t>函数执行，</a:t>
            </a:r>
            <a:r>
              <a:rPr lang="en-US" altLang="zh-CN" dirty="0"/>
              <a:t>P1</a:t>
            </a:r>
            <a:r>
              <a:rPr lang="zh-CN" altLang="en-US" dirty="0"/>
              <a:t>最终为</a:t>
            </a:r>
            <a:r>
              <a:rPr lang="en-US" altLang="zh-CN" dirty="0"/>
              <a:t>0xAA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98204"/>
            <a:ext cx="2373118" cy="22322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02" y="2984991"/>
            <a:ext cx="4179952" cy="4679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47" y="3845454"/>
            <a:ext cx="4154385" cy="4054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702" y="4594544"/>
            <a:ext cx="4159908" cy="43991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747" y="5415013"/>
            <a:ext cx="4159908" cy="3873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364" y="6182894"/>
            <a:ext cx="4182768" cy="414458"/>
          </a:xfrm>
          <a:prstGeom prst="rect">
            <a:avLst/>
          </a:prstGeom>
        </p:spPr>
      </p:pic>
      <p:sp>
        <p:nvSpPr>
          <p:cNvPr id="20" name="下箭头 19"/>
          <p:cNvSpPr/>
          <p:nvPr/>
        </p:nvSpPr>
        <p:spPr bwMode="auto">
          <a:xfrm>
            <a:off x="6084168" y="3543284"/>
            <a:ext cx="406680" cy="21138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 bwMode="auto">
          <a:xfrm>
            <a:off x="6084168" y="4294236"/>
            <a:ext cx="406680" cy="21138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下箭头 21"/>
          <p:cNvSpPr/>
          <p:nvPr/>
        </p:nvSpPr>
        <p:spPr bwMode="auto">
          <a:xfrm>
            <a:off x="6084168" y="5111227"/>
            <a:ext cx="406680" cy="21138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下箭头 22"/>
          <p:cNvSpPr/>
          <p:nvPr/>
        </p:nvSpPr>
        <p:spPr bwMode="auto">
          <a:xfrm>
            <a:off x="6084168" y="5891426"/>
            <a:ext cx="406680" cy="21138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/>
          <a:srcRect l="257"/>
          <a:stretch/>
        </p:blipFill>
        <p:spPr>
          <a:xfrm>
            <a:off x="1118550" y="3900943"/>
            <a:ext cx="2370183" cy="22295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749" y="3902466"/>
            <a:ext cx="2365984" cy="222798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748" y="3898204"/>
            <a:ext cx="2365985" cy="223224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1"/>
          <a:srcRect l="1436"/>
          <a:stretch/>
        </p:blipFill>
        <p:spPr>
          <a:xfrm>
            <a:off x="1122748" y="3898205"/>
            <a:ext cx="2365985" cy="22322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5047" y="1333659"/>
            <a:ext cx="3011602" cy="13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700808"/>
            <a:ext cx="2509493" cy="4476155"/>
          </a:xfrm>
        </p:spPr>
        <p:txBody>
          <a:bodyPr/>
          <a:lstStyle/>
          <a:p>
            <a:r>
              <a:rPr lang="zh-CN" altLang="en-US" dirty="0"/>
              <a:t>调试</a:t>
            </a:r>
            <a:endParaRPr lang="en-US" altLang="zh-CN" dirty="0"/>
          </a:p>
          <a:p>
            <a:pPr lvl="1"/>
            <a:r>
              <a:rPr lang="zh-CN" altLang="en-US" sz="2400" dirty="0"/>
              <a:t>程序对应的汇编语言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" b="1"/>
          <a:stretch/>
        </p:blipFill>
        <p:spPr>
          <a:xfrm>
            <a:off x="3138143" y="116632"/>
            <a:ext cx="5901630" cy="673184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3322836" y="332656"/>
            <a:ext cx="24733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/>
        </p:nvCxnSpPr>
        <p:spPr bwMode="auto">
          <a:xfrm>
            <a:off x="3322836" y="6630988"/>
            <a:ext cx="21852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右大括号 14"/>
          <p:cNvSpPr/>
          <p:nvPr/>
        </p:nvSpPr>
        <p:spPr bwMode="auto">
          <a:xfrm>
            <a:off x="6227763" y="3212976"/>
            <a:ext cx="720501" cy="3418012"/>
          </a:xfrm>
          <a:prstGeom prst="rightBrace">
            <a:avLst>
              <a:gd name="adj1" fmla="val 8333"/>
              <a:gd name="adj2" fmla="val 2399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3322836" y="3482553"/>
            <a:ext cx="21852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3322836" y="980728"/>
            <a:ext cx="218526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/>
          <p:cNvSpPr txBox="1"/>
          <p:nvPr/>
        </p:nvSpPr>
        <p:spPr>
          <a:xfrm>
            <a:off x="7236296" y="3482553"/>
            <a:ext cx="1803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932154" y="3708431"/>
            <a:ext cx="24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程序开始，</a:t>
            </a:r>
            <a:r>
              <a:rPr lang="en-US" altLang="zh-CN" dirty="0"/>
              <a:t>main</a:t>
            </a:r>
            <a:r>
              <a:rPr lang="zh-CN" altLang="en-US" dirty="0"/>
              <a:t>函数前的初始化工作</a:t>
            </a:r>
          </a:p>
        </p:txBody>
      </p:sp>
    </p:spTree>
    <p:extLst>
      <p:ext uri="{BB962C8B-B14F-4D97-AF65-F5344CB8AC3E}">
        <p14:creationId xmlns:p14="http://schemas.microsoft.com/office/powerpoint/2010/main" val="214819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83310" cy="4476155"/>
          </a:xfrm>
        </p:spPr>
        <p:txBody>
          <a:bodyPr/>
          <a:lstStyle/>
          <a:p>
            <a:r>
              <a:rPr lang="zh-CN" altLang="en-US" dirty="0"/>
              <a:t>烧写</a:t>
            </a:r>
            <a:endParaRPr lang="en-US" altLang="zh-CN" dirty="0"/>
          </a:p>
          <a:p>
            <a:pPr lvl="1"/>
            <a:r>
              <a:rPr lang="zh-CN" altLang="en-US" dirty="0"/>
              <a:t>打开</a:t>
            </a:r>
            <a:r>
              <a:rPr lang="en-US" altLang="zh-CN" dirty="0"/>
              <a:t>STC-ISP</a:t>
            </a:r>
            <a:r>
              <a:rPr lang="zh-CN" altLang="en-US" dirty="0"/>
              <a:t>软件，选择单片机型号以及与电脑相连的</a:t>
            </a:r>
            <a:r>
              <a:rPr lang="en-US" altLang="zh-CN" dirty="0"/>
              <a:t>COM</a:t>
            </a:r>
            <a:r>
              <a:rPr lang="zh-CN" altLang="en-US" dirty="0"/>
              <a:t>口，选择</a:t>
            </a:r>
            <a:r>
              <a:rPr lang="en-US" altLang="zh-CN" dirty="0"/>
              <a:t>hex</a:t>
            </a:r>
            <a:r>
              <a:rPr lang="zh-CN" altLang="en-US" dirty="0"/>
              <a:t>文件，点击下载，同时重新启动单片机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244649" y="2169145"/>
            <a:ext cx="4719963" cy="3420095"/>
            <a:chOff x="4244649" y="2169145"/>
            <a:chExt cx="4719963" cy="34200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649" y="2169145"/>
              <a:ext cx="4719963" cy="342009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 bwMode="auto">
            <a:xfrm>
              <a:off x="4434288" y="4869160"/>
              <a:ext cx="497752" cy="216024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580112" y="2852936"/>
              <a:ext cx="497752" cy="216024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8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759774" cy="44761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烧写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观察现象：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/>
          <a:stretch/>
        </p:blipFill>
        <p:spPr bwMode="auto">
          <a:xfrm>
            <a:off x="5105488" y="2937298"/>
            <a:ext cx="3613555" cy="3369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0681"/>
            <a:ext cx="2792724" cy="29300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65444"/>
            <a:ext cx="4015358" cy="30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/>
              <a:t>是半导体，</a:t>
            </a:r>
            <a:r>
              <a:rPr lang="zh-CN" altLang="en-US" dirty="0">
                <a:solidFill>
                  <a:srgbClr val="0000FF"/>
                </a:solidFill>
              </a:rPr>
              <a:t>单向导电性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/>
              <a:t>I/O</a:t>
            </a:r>
            <a:r>
              <a:rPr lang="zh-CN" altLang="en-US" dirty="0"/>
              <a:t>寄存器</a:t>
            </a:r>
            <a:r>
              <a:rPr lang="en-US" altLang="zh-CN" dirty="0"/>
              <a:t>P0~P3</a:t>
            </a:r>
          </a:p>
          <a:p>
            <a:pPr lvl="1"/>
            <a:r>
              <a:rPr lang="zh-CN" altLang="en-US" dirty="0"/>
              <a:t>控制</a:t>
            </a:r>
            <a:r>
              <a:rPr lang="en-US" altLang="zh-CN" dirty="0"/>
              <a:t>I/O</a:t>
            </a:r>
            <a:r>
              <a:rPr lang="zh-CN" altLang="en-US" dirty="0"/>
              <a:t>口</a:t>
            </a:r>
            <a:r>
              <a:rPr lang="zh-CN" altLang="en-US" dirty="0">
                <a:solidFill>
                  <a:srgbClr val="0000FF"/>
                </a:solidFill>
              </a:rPr>
              <a:t>输出</a:t>
            </a:r>
            <a:r>
              <a:rPr lang="zh-CN" altLang="en-US" dirty="0"/>
              <a:t>高低电平</a:t>
            </a:r>
            <a:endParaRPr lang="en-US" altLang="zh-CN" dirty="0"/>
          </a:p>
          <a:p>
            <a:pPr lvl="1"/>
            <a:r>
              <a:rPr lang="zh-CN" altLang="en-US" dirty="0"/>
              <a:t>位寻址或字节寻址</a:t>
            </a:r>
            <a:endParaRPr lang="en-US" altLang="zh-CN" dirty="0"/>
          </a:p>
          <a:p>
            <a:r>
              <a:rPr lang="zh-CN" altLang="en-US" dirty="0"/>
              <a:t>软件工具使用</a:t>
            </a:r>
            <a:endParaRPr lang="en-US" altLang="zh-CN" dirty="0"/>
          </a:p>
          <a:p>
            <a:pPr lvl="1"/>
            <a:r>
              <a:rPr lang="zh-CN" altLang="en-US" dirty="0"/>
              <a:t>编译、调试</a:t>
            </a:r>
            <a:endParaRPr lang="en-US" altLang="zh-CN" dirty="0"/>
          </a:p>
          <a:p>
            <a:pPr lvl="1"/>
            <a:r>
              <a:rPr lang="zh-CN" altLang="en-US" dirty="0"/>
              <a:t>烧写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2" descr="http://www.elecfans.com/baike/UploadPic/2010-4/201041310212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28800"/>
            <a:ext cx="2144892" cy="208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649" y="3793831"/>
            <a:ext cx="3011602" cy="1363361"/>
          </a:xfrm>
          <a:prstGeom prst="rect">
            <a:avLst/>
          </a:prstGeom>
        </p:spPr>
      </p:pic>
      <p:pic>
        <p:nvPicPr>
          <p:cNvPr id="8" name="图片 7" descr="c:\users\administrator\appdata\roaming\360se6\User Data\temp\c8ea15ce36d3d539de59cba63b87e950352ab06b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7735" r="13068" b="6077"/>
          <a:stretch/>
        </p:blipFill>
        <p:spPr bwMode="auto">
          <a:xfrm>
            <a:off x="6733233" y="5301208"/>
            <a:ext cx="1782117" cy="1540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03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1"/>
          <p:cNvSpPr>
            <a:spLocks noGrp="1"/>
          </p:cNvSpPr>
          <p:nvPr>
            <p:ph type="ftr" sz="quarter" idx="10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58723" name="Text Box 8"/>
          <p:cNvSpPr txBox="1">
            <a:spLocks noChangeArrowheads="1"/>
          </p:cNvSpPr>
          <p:nvPr/>
        </p:nvSpPr>
        <p:spPr bwMode="auto">
          <a:xfrm>
            <a:off x="0" y="2938463"/>
            <a:ext cx="9144000" cy="922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再见</a:t>
            </a:r>
          </a:p>
        </p:txBody>
      </p:sp>
    </p:spTree>
    <p:extLst>
      <p:ext uri="{BB962C8B-B14F-4D97-AF65-F5344CB8AC3E}">
        <p14:creationId xmlns:p14="http://schemas.microsoft.com/office/powerpoint/2010/main" val="379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">
        <p:fade/>
      </p:transition>
    </mc:Choice>
    <mc:Fallback xmlns="">
      <p:transition spd="med" advTm="1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4735438" cy="4476155"/>
          </a:xfrm>
        </p:spPr>
        <p:txBody>
          <a:bodyPr/>
          <a:lstStyle/>
          <a:p>
            <a:r>
              <a:rPr lang="zh-CN" altLang="en-US" dirty="0"/>
              <a:t>如何实现功能</a:t>
            </a:r>
            <a:endParaRPr lang="en-US" altLang="zh-CN" dirty="0"/>
          </a:p>
          <a:p>
            <a:pPr lvl="1"/>
            <a:r>
              <a:rPr lang="en-US" altLang="zh-CN" dirty="0"/>
              <a:t>LED</a:t>
            </a:r>
            <a:r>
              <a:rPr lang="zh-CN" altLang="en-US" dirty="0"/>
              <a:t>工作原理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寄存器控制</a:t>
            </a:r>
            <a:endParaRPr lang="en-US" altLang="zh-CN" dirty="0"/>
          </a:p>
          <a:p>
            <a:pPr lvl="1"/>
            <a:r>
              <a:rPr lang="zh-CN" altLang="en-US" dirty="0"/>
              <a:t>流程图</a:t>
            </a:r>
            <a:endParaRPr lang="en-US" altLang="zh-CN" dirty="0"/>
          </a:p>
          <a:p>
            <a:pPr lvl="1"/>
            <a:r>
              <a:rPr lang="zh-CN" altLang="en-US" dirty="0"/>
              <a:t>程序代码</a:t>
            </a:r>
            <a:endParaRPr lang="en-US" altLang="zh-CN" dirty="0"/>
          </a:p>
          <a:p>
            <a:pPr lvl="1"/>
            <a:r>
              <a:rPr lang="zh-CN" altLang="en-US" dirty="0"/>
              <a:t>编写</a:t>
            </a:r>
            <a:r>
              <a:rPr lang="en-US" altLang="zh-CN" dirty="0"/>
              <a:t>/</a:t>
            </a:r>
            <a:r>
              <a:rPr lang="zh-CN" altLang="en-US" dirty="0"/>
              <a:t>编译</a:t>
            </a:r>
            <a:r>
              <a:rPr lang="en-US" altLang="zh-CN" dirty="0"/>
              <a:t>/</a:t>
            </a:r>
            <a:r>
              <a:rPr lang="zh-CN" altLang="en-US" dirty="0"/>
              <a:t>调试</a:t>
            </a:r>
            <a:endParaRPr lang="en-US" altLang="zh-CN" dirty="0"/>
          </a:p>
          <a:p>
            <a:pPr lvl="1"/>
            <a:r>
              <a:rPr lang="zh-CN" altLang="en-US" dirty="0"/>
              <a:t>烧写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16386" name="Picture 2" descr="c:\users\administrator\appdata\roaming\360se6\User Data\temp\u=733957858,549780801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21088"/>
            <a:ext cx="3114675" cy="24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baike.soso.com/p/20130508/20130508133825-1911714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41252"/>
            <a:ext cx="3114675" cy="227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543750" cy="4476155"/>
          </a:xfrm>
        </p:spPr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工作原理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/>
              <a:t>发光二极管是一种半导体，有</a:t>
            </a:r>
            <a:r>
              <a:rPr lang="zh-CN" altLang="en-US" dirty="0">
                <a:solidFill>
                  <a:srgbClr val="FF0000"/>
                </a:solidFill>
              </a:rPr>
              <a:t>单向导电性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电子跃迁释放光能，跃迁能隙决定光子频率，进而决定光的色彩</a:t>
            </a:r>
            <a:endParaRPr lang="en-US" altLang="zh-CN" dirty="0"/>
          </a:p>
          <a:p>
            <a:pPr lvl="1"/>
            <a:r>
              <a:rPr lang="zh-CN" altLang="en-US" dirty="0"/>
              <a:t>半导体材料决定能隙，比如</a:t>
            </a:r>
            <a:r>
              <a:rPr lang="zh-CN" altLang="zh-CN" dirty="0"/>
              <a:t>铝砷化稼</a:t>
            </a:r>
            <a:r>
              <a:rPr lang="zh-CN" altLang="en-US" dirty="0"/>
              <a:t>材料的</a:t>
            </a:r>
            <a:r>
              <a:rPr lang="en-US" altLang="zh-CN" dirty="0"/>
              <a:t>LED</a:t>
            </a:r>
            <a:r>
              <a:rPr lang="zh-CN" altLang="en-US" dirty="0"/>
              <a:t>能发出红色光</a:t>
            </a:r>
            <a:r>
              <a:rPr lang="zh-CN" altLang="zh-CN" dirty="0"/>
              <a:t>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pic>
        <p:nvPicPr>
          <p:cNvPr id="7" name="图片 6" descr="c:\users\administrator\appdata\roaming\360se6\User Data\temp\17285115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724872"/>
            <a:ext cx="2880320" cy="190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://www.elecfans.com/baike/UploadPic/2010-4/2010413102124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24871"/>
            <a:ext cx="2144892" cy="208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img.zj123.com/upload/UploadFile/201011/201011061446495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t="20776" r="15000" b="25223"/>
          <a:stretch/>
        </p:blipFill>
        <p:spPr bwMode="auto">
          <a:xfrm>
            <a:off x="7180256" y="5512347"/>
            <a:ext cx="1429374" cy="111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c:\users\administrator\appdata\roaming\360se6\User Data\temp\c8ea15ce36d3d539de59cba63b87e950352ab06b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7735" r="13068" b="6077"/>
          <a:stretch/>
        </p:blipFill>
        <p:spPr bwMode="auto">
          <a:xfrm>
            <a:off x="7003884" y="835386"/>
            <a:ext cx="1782117" cy="1540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61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27" y="1846352"/>
            <a:ext cx="4032573" cy="483647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511302" cy="4476155"/>
          </a:xfrm>
        </p:spPr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工作原理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zh-CN" sz="2400" dirty="0"/>
              <a:t>单片机</a:t>
            </a:r>
            <a:r>
              <a:rPr lang="zh-CN" altLang="en-US" sz="2400" dirty="0"/>
              <a:t>引脚为低电平时相当于接地，电路导通，灯亮</a:t>
            </a:r>
            <a:endParaRPr lang="en-US" altLang="zh-CN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067945" y="2249067"/>
            <a:ext cx="1893157" cy="1283450"/>
            <a:chOff x="2697596" y="2276872"/>
            <a:chExt cx="2421426" cy="1368152"/>
          </a:xfrm>
        </p:grpSpPr>
        <p:grpSp>
          <p:nvGrpSpPr>
            <p:cNvPr id="37" name="组合 36"/>
            <p:cNvGrpSpPr/>
            <p:nvPr/>
          </p:nvGrpSpPr>
          <p:grpSpPr>
            <a:xfrm>
              <a:off x="2697596" y="2276872"/>
              <a:ext cx="1675699" cy="563482"/>
              <a:chOff x="2374081" y="2996442"/>
              <a:chExt cx="1585657" cy="563482"/>
            </a:xfrm>
          </p:grpSpPr>
          <p:pic>
            <p:nvPicPr>
              <p:cNvPr id="38" name="Picture 3" descr="C:\Users\Administrator\Desktop\a50f4bfbfbedab64bf864ebaf536afc378311ed7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081" y="3036049"/>
                <a:ext cx="1343023" cy="52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矩形 38"/>
              <p:cNvSpPr/>
              <p:nvPr/>
            </p:nvSpPr>
            <p:spPr bwMode="auto">
              <a:xfrm>
                <a:off x="2457056" y="2996442"/>
                <a:ext cx="1502682" cy="523875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0" i="0" u="none" strike="noStrike" cap="none" normalizeH="0" baseline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 bwMode="auto">
            <a:xfrm>
              <a:off x="4398942" y="2420888"/>
              <a:ext cx="720080" cy="122413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66648" y="3390318"/>
            <a:ext cx="3611656" cy="1633816"/>
            <a:chOff x="951408" y="3658088"/>
            <a:chExt cx="3611656" cy="16338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408" y="3658088"/>
              <a:ext cx="3611656" cy="1633816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 bwMode="auto">
            <a:xfrm>
              <a:off x="2487909" y="4665585"/>
              <a:ext cx="859955" cy="20636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组合 5"/>
          <p:cNvGrpSpPr/>
          <p:nvPr/>
        </p:nvGrpSpPr>
        <p:grpSpPr>
          <a:xfrm>
            <a:off x="827584" y="5198327"/>
            <a:ext cx="4158591" cy="1515317"/>
            <a:chOff x="827584" y="5301208"/>
            <a:chExt cx="4158591" cy="1515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890655" y="5338363"/>
                  <a:ext cx="4095520" cy="1478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LED</a:t>
                  </a:r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导通电压一般为</a:t>
                  </a:r>
                  <a:r>
                    <a:rPr lang="en-US" altLang="zh-CN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1.8V</a:t>
                  </a:r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，电流一般控制在</a:t>
                  </a:r>
                  <a:r>
                    <a:rPr lang="en-US" altLang="zh-CN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10</a:t>
                  </a:r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～</a:t>
                  </a:r>
                  <a:r>
                    <a:rPr lang="en-US" altLang="zh-CN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20mA</a:t>
                  </a:r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，电阻起到限流作用，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5−1.8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=320</m:t>
                      </m:r>
                      <m:r>
                        <m:rPr>
                          <m:nor/>
                        </m:rPr>
                        <a:rPr lang="el-GR" altLang="zh-CN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m:t>Ω</m:t>
                      </m:r>
                    </m:oMath>
                  </a14:m>
                  <a:endPara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可取标称值</a:t>
                  </a:r>
                  <a:r>
                    <a:rPr lang="en-US" altLang="zh-CN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330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zh-CN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m:t>Ω</m:t>
                      </m:r>
                    </m:oMath>
                  </a14:m>
                  <a:r>
                    <a:rPr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以上</a:t>
                  </a: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655" y="5338363"/>
                  <a:ext cx="4095520" cy="1478162"/>
                </a:xfrm>
                <a:prstGeom prst="rect">
                  <a:avLst/>
                </a:prstGeom>
                <a:blipFill>
                  <a:blip r:embed="rId5"/>
                  <a:stretch>
                    <a:fillRect l="-1488" t="-2479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 bwMode="auto">
            <a:xfrm>
              <a:off x="827584" y="5301208"/>
              <a:ext cx="4158591" cy="147816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20" descr="c:\users\administrator\appdata\roaming\360se6\User Data\temp\c8ea15ce36d3d539de59cba63b87e950352ab06b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7735" r="13068" b="6077"/>
          <a:stretch/>
        </p:blipFill>
        <p:spPr bwMode="auto">
          <a:xfrm>
            <a:off x="6966347" y="476672"/>
            <a:ext cx="1782117" cy="1540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16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27" y="1846352"/>
            <a:ext cx="4032573" cy="4836471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4519414" cy="4476155"/>
          </a:xfrm>
        </p:spPr>
        <p:txBody>
          <a:bodyPr/>
          <a:lstStyle/>
          <a:p>
            <a:r>
              <a:rPr lang="en-US" altLang="zh-CN" sz="2800" dirty="0"/>
              <a:t>I/O</a:t>
            </a:r>
            <a:r>
              <a:rPr lang="zh-CN" altLang="en-US" sz="2800" dirty="0"/>
              <a:t>寄存器控制</a:t>
            </a:r>
            <a:endParaRPr lang="en-US" altLang="zh-CN" sz="2800" dirty="0"/>
          </a:p>
          <a:p>
            <a:pPr lvl="1"/>
            <a:r>
              <a:rPr lang="zh-CN" altLang="en-US" sz="2400" dirty="0"/>
              <a:t>控制单片机</a:t>
            </a:r>
            <a:r>
              <a:rPr lang="en-US" altLang="zh-CN" sz="2400" dirty="0"/>
              <a:t>I/O</a:t>
            </a:r>
            <a:r>
              <a:rPr lang="zh-CN" altLang="en-US" sz="2400" dirty="0"/>
              <a:t>可</a:t>
            </a:r>
            <a:r>
              <a:rPr lang="zh-CN" altLang="en-US" sz="2400" dirty="0">
                <a:solidFill>
                  <a:srgbClr val="FF0000"/>
                </a:solidFill>
              </a:rPr>
              <a:t>输出</a:t>
            </a:r>
            <a:r>
              <a:rPr lang="zh-CN" altLang="en-US" sz="2400" dirty="0"/>
              <a:t>高低电平，完成对</a:t>
            </a:r>
            <a:r>
              <a:rPr lang="en-US" altLang="zh-CN" sz="2400" dirty="0"/>
              <a:t>LED</a:t>
            </a:r>
            <a:r>
              <a:rPr lang="zh-CN" altLang="en-US" sz="2400" dirty="0"/>
              <a:t>的控制</a:t>
            </a:r>
            <a:endParaRPr lang="en-US" altLang="zh-CN" sz="2400" dirty="0"/>
          </a:p>
          <a:p>
            <a:pPr lvl="1"/>
            <a:r>
              <a:rPr lang="zh-CN" altLang="en-US" sz="2400" dirty="0"/>
              <a:t>通过</a:t>
            </a: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zh-CN" sz="2400" dirty="0">
                <a:solidFill>
                  <a:srgbClr val="FF0000"/>
                </a:solidFill>
              </a:rPr>
              <a:t>寄存器</a:t>
            </a:r>
            <a:r>
              <a:rPr lang="zh-CN" altLang="en-US" sz="2400" dirty="0"/>
              <a:t>可完成对</a:t>
            </a:r>
            <a:r>
              <a:rPr lang="en-US" altLang="zh-CN" sz="2400" dirty="0"/>
              <a:t>I/O</a:t>
            </a:r>
            <a:r>
              <a:rPr lang="zh-CN" altLang="en-US" sz="2400" dirty="0"/>
              <a:t>口控制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单片机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rgbClr val="FF0000"/>
                </a:solidFill>
              </a:rPr>
              <a:t>寄存器地址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/>
            <a:r>
              <a:rPr lang="en-US" altLang="zh-CN" sz="2000" dirty="0"/>
              <a:t>P0:80H</a:t>
            </a:r>
          </a:p>
          <a:p>
            <a:pPr lvl="2"/>
            <a:r>
              <a:rPr lang="en-US" altLang="zh-CN" sz="2000" dirty="0"/>
              <a:t>P1:90H</a:t>
            </a:r>
          </a:p>
          <a:p>
            <a:pPr lvl="2"/>
            <a:r>
              <a:rPr lang="en-US" altLang="zh-CN" sz="2000" dirty="0"/>
              <a:t>P2:A0H</a:t>
            </a:r>
          </a:p>
          <a:p>
            <a:pPr lvl="2"/>
            <a:r>
              <a:rPr lang="en-US" altLang="zh-CN" sz="2000" dirty="0"/>
              <a:t>P3:B0H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支持</a:t>
            </a:r>
            <a:r>
              <a:rPr lang="zh-CN" altLang="en-US" sz="2400" dirty="0">
                <a:solidFill>
                  <a:srgbClr val="FF0000"/>
                </a:solidFill>
              </a:rPr>
              <a:t>段寻址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位寻址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zh-CN" sz="2000" dirty="0"/>
          </a:p>
          <a:p>
            <a:pPr lvl="1"/>
            <a:endParaRPr lang="en-US" altLang="zh-CN" sz="2400" dirty="0"/>
          </a:p>
          <a:p>
            <a:pPr lvl="2"/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 bwMode="auto">
          <a:xfrm>
            <a:off x="5508104" y="2420888"/>
            <a:ext cx="504056" cy="1152128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244283" y="2420888"/>
            <a:ext cx="432173" cy="1152128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508104" y="3717032"/>
            <a:ext cx="504056" cy="1152128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244283" y="3717032"/>
            <a:ext cx="432173" cy="1152128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627784" y="4466857"/>
            <a:ext cx="2400300" cy="1571625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650" y="1700808"/>
            <a:ext cx="4447406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I/O</a:t>
            </a:r>
            <a:r>
              <a:rPr lang="zh-CN" altLang="en-US" sz="2800" dirty="0"/>
              <a:t>寄存器控制</a:t>
            </a:r>
            <a:endParaRPr lang="en-US" altLang="zh-CN" sz="2800" dirty="0"/>
          </a:p>
          <a:p>
            <a:pPr lvl="1"/>
            <a:r>
              <a:rPr lang="en-US" altLang="zh-CN" sz="2400" dirty="0"/>
              <a:t>P0</a:t>
            </a:r>
            <a:r>
              <a:rPr lang="zh-CN" altLang="en-US" sz="2400" dirty="0"/>
              <a:t>、</a:t>
            </a:r>
            <a:r>
              <a:rPr lang="en-US" altLang="zh-CN" sz="2400" dirty="0"/>
              <a:t>P2</a:t>
            </a:r>
            <a:r>
              <a:rPr lang="zh-CN" altLang="en-US" sz="2400" dirty="0"/>
              <a:t>：可作普通</a:t>
            </a:r>
            <a:r>
              <a:rPr lang="en-US" altLang="zh-CN" sz="2400" dirty="0"/>
              <a:t>IO</a:t>
            </a:r>
            <a:r>
              <a:rPr lang="zh-CN" altLang="en-US" sz="2400" dirty="0"/>
              <a:t>口，也可配合</a:t>
            </a:r>
            <a:r>
              <a:rPr lang="zh-CN" altLang="en-US" sz="2400" dirty="0">
                <a:solidFill>
                  <a:srgbClr val="FF0000"/>
                </a:solidFill>
              </a:rPr>
              <a:t>用于外扩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/>
              <a:t>P0</a:t>
            </a:r>
            <a:r>
              <a:rPr lang="zh-CN" altLang="en-US" sz="2400" dirty="0"/>
              <a:t>没有上拉电阻，一般</a:t>
            </a:r>
            <a:r>
              <a:rPr lang="zh-CN" altLang="en-US" sz="2400" dirty="0">
                <a:solidFill>
                  <a:srgbClr val="FF0000"/>
                </a:solidFill>
              </a:rPr>
              <a:t>需外接</a:t>
            </a:r>
            <a:r>
              <a:rPr lang="en-US" altLang="zh-CN" sz="2400" dirty="0">
                <a:solidFill>
                  <a:srgbClr val="FF0000"/>
                </a:solidFill>
              </a:rPr>
              <a:t>10k</a:t>
            </a:r>
            <a:r>
              <a:rPr lang="el-GR" altLang="zh-CN" sz="2400" dirty="0">
                <a:solidFill>
                  <a:srgbClr val="FF0000"/>
                </a:solidFill>
              </a:rPr>
              <a:t>Ω</a:t>
            </a:r>
            <a:r>
              <a:rPr lang="zh-CN" altLang="en-US" sz="2400" dirty="0">
                <a:solidFill>
                  <a:srgbClr val="FF0000"/>
                </a:solidFill>
              </a:rPr>
              <a:t>电阻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33775"/>
              </p:ext>
            </p:extLst>
          </p:nvPr>
        </p:nvGraphicFramePr>
        <p:xfrm>
          <a:off x="5220072" y="1644152"/>
          <a:ext cx="3528392" cy="49803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地址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描述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*A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累加器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*B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*PSW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程序状态字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81h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堆栈指示器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DPL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82h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数据指针低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83h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数据指针高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*IE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中断允许控制寄存器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B8h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中断优先控制寄存器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*P2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*P3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87h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电源控制及波特率选择寄存器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*SCON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串行口控制寄存器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SBUF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串行口数据缓冲寄存器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*TCON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TMOD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定时器方式选择寄存器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8Ah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8Bh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1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8Ch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高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8Dh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定时器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r>
                        <a:rPr lang="zh-CN" sz="1000" kern="100" dirty="0">
                          <a:effectLst/>
                        </a:rPr>
                        <a:t>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5220072" y="3671951"/>
            <a:ext cx="3513122" cy="184646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221627" y="4126585"/>
            <a:ext cx="3513122" cy="184646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62527" y="4160928"/>
            <a:ext cx="665634" cy="30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pic>
        <p:nvPicPr>
          <p:cNvPr id="17" name="图片 16"/>
          <p:cNvPicPr/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69018" y="4466857"/>
            <a:ext cx="2428875" cy="15716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4321366" y="4725144"/>
            <a:ext cx="676981" cy="372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925690" y="4157006"/>
            <a:ext cx="665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15040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650" y="1700808"/>
            <a:ext cx="473543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n"/>
            </a:pPr>
            <a:r>
              <a:rPr lang="en-US" altLang="zh-CN" dirty="0"/>
              <a:t>I/O</a:t>
            </a:r>
            <a:r>
              <a:rPr lang="zh-CN" altLang="en-US" dirty="0"/>
              <a:t>寄存器控制</a:t>
            </a:r>
            <a:endParaRPr lang="en-US" altLang="zh-CN" sz="2400" dirty="0"/>
          </a:p>
          <a:p>
            <a:pPr lvl="1"/>
            <a:r>
              <a:rPr lang="en-US" altLang="zh-CN" sz="2400" dirty="0"/>
              <a:t>P1</a:t>
            </a:r>
            <a:r>
              <a:rPr lang="zh-CN" altLang="en-US" sz="2400" dirty="0"/>
              <a:t>：通用</a:t>
            </a:r>
            <a:r>
              <a:rPr lang="en-US" altLang="zh-CN" sz="2400" dirty="0"/>
              <a:t>IO</a:t>
            </a:r>
            <a:r>
              <a:rPr lang="zh-CN" altLang="en-US" sz="2400" dirty="0"/>
              <a:t>口，最常用</a:t>
            </a:r>
            <a:endParaRPr lang="en-US" altLang="zh-CN" sz="2400" dirty="0"/>
          </a:p>
          <a:p>
            <a:pPr lvl="2"/>
            <a:endParaRPr lang="en-US" altLang="zh-CN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91533"/>
              </p:ext>
            </p:extLst>
          </p:nvPr>
        </p:nvGraphicFramePr>
        <p:xfrm>
          <a:off x="5220072" y="1644152"/>
          <a:ext cx="3528392" cy="49803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地址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描述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*A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累加器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*B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*PSW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程序状态字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81h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堆栈指示器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DPL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82h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数据指针低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83h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数据指针高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*IE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中断允许控制寄存器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B8h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中断优先控制寄存器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*P2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*P3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87h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电源控制及波特率选择寄存器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*SCON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串行口控制寄存器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SBUF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串行口数据缓冲寄存器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*TCON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TMOD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定时器方式选择寄存器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8Ah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8Bh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1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8Ch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高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8Dh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定时器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r>
                        <a:rPr lang="zh-CN" sz="1000" kern="100" dirty="0">
                          <a:effectLst/>
                        </a:rPr>
                        <a:t>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5220072" y="3938885"/>
            <a:ext cx="3513122" cy="184646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490309" y="4123531"/>
            <a:ext cx="2818800" cy="1725294"/>
            <a:chOff x="2580574" y="4466857"/>
            <a:chExt cx="2457450" cy="1504950"/>
          </a:xfrm>
        </p:grpSpPr>
        <p:pic>
          <p:nvPicPr>
            <p:cNvPr id="11" name="图片 10"/>
            <p:cNvPicPr/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>
              <a:off x="2580574" y="4466857"/>
              <a:ext cx="2457450" cy="150495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 bwMode="auto">
            <a:xfrm>
              <a:off x="4211326" y="4725144"/>
              <a:ext cx="676981" cy="37295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1823770" y="3769598"/>
            <a:ext cx="665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</p:spTree>
    <p:extLst>
      <p:ext uri="{BB962C8B-B14F-4D97-AF65-F5344CB8AC3E}">
        <p14:creationId xmlns:p14="http://schemas.microsoft.com/office/powerpoint/2010/main" val="42893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"/>
          <p:cNvSpPr txBox="1"/>
          <p:nvPr/>
        </p:nvSpPr>
        <p:spPr>
          <a:xfrm>
            <a:off x="1823478" y="3659026"/>
            <a:ext cx="665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612797" y="3922763"/>
            <a:ext cx="2883600" cy="1882501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 </a:t>
            </a:r>
            <a:r>
              <a:rPr lang="en-US" altLang="zh-CN" dirty="0"/>
              <a:t>LED</a:t>
            </a:r>
            <a:r>
              <a:rPr lang="zh-CN" altLang="en-US" dirty="0"/>
              <a:t>亮灯实验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650" y="1700808"/>
            <a:ext cx="473543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n"/>
            </a:pPr>
            <a:r>
              <a:rPr lang="en-US" altLang="zh-CN" dirty="0"/>
              <a:t>I/O</a:t>
            </a:r>
            <a:r>
              <a:rPr lang="zh-CN" altLang="en-US" dirty="0"/>
              <a:t>寄存器控制</a:t>
            </a:r>
            <a:endParaRPr lang="en-US" altLang="zh-CN" sz="2400" dirty="0"/>
          </a:p>
          <a:p>
            <a:pPr lvl="1"/>
            <a:r>
              <a:rPr lang="en-US" altLang="zh-CN" sz="2400" dirty="0"/>
              <a:t>P3</a:t>
            </a:r>
            <a:r>
              <a:rPr lang="zh-CN" altLang="en-US" sz="2400" dirty="0"/>
              <a:t>：同</a:t>
            </a:r>
            <a:r>
              <a:rPr lang="en-US" altLang="zh-CN" sz="2400" dirty="0"/>
              <a:t>P1</a:t>
            </a:r>
            <a:r>
              <a:rPr lang="zh-CN" altLang="en-US" sz="2400" dirty="0"/>
              <a:t>，另有第二功能</a:t>
            </a:r>
            <a:endParaRPr lang="en-US" altLang="zh-CN" sz="24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64102"/>
              </p:ext>
            </p:extLst>
          </p:nvPr>
        </p:nvGraphicFramePr>
        <p:xfrm>
          <a:off x="5220072" y="1644152"/>
          <a:ext cx="3528392" cy="49803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地址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描述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*A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E0h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累加器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*B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</a:t>
                      </a:r>
                      <a:r>
                        <a:rPr lang="zh-CN" sz="1000" kern="100">
                          <a:effectLst/>
                        </a:rPr>
                        <a:t>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*PSW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程序状态字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81h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堆栈指示器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DPL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82h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数据指针低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DPH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83h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数据指针高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*IE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中断允许控制寄存器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*IP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B8h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中断优先控制寄存器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*P2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*P3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B0h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I/O</a:t>
                      </a:r>
                      <a:r>
                        <a:rPr lang="zh-CN" sz="1000" kern="100" dirty="0">
                          <a:effectLst/>
                        </a:rPr>
                        <a:t>口</a:t>
                      </a:r>
                      <a:r>
                        <a:rPr lang="en-US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87h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电源控制及波特率选择寄存器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*SCON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串行口控制寄存器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SBUF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串行口数据缓冲寄存器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*TCON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88h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定时器控制寄存器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TMOD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89h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定时器方式选择寄存器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8Ah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TL1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8Bh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1</a:t>
                      </a:r>
                      <a:r>
                        <a:rPr lang="zh-CN" sz="1000" kern="100">
                          <a:effectLst/>
                        </a:rPr>
                        <a:t>低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TH0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8Ch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定时器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r>
                        <a:rPr lang="zh-CN" sz="1000" kern="100">
                          <a:effectLst/>
                        </a:rPr>
                        <a:t>高</a:t>
                      </a:r>
                      <a:r>
                        <a:rPr lang="en-US" sz="1000" kern="100">
                          <a:effectLst/>
                        </a:rPr>
                        <a:t>8</a:t>
                      </a:r>
                      <a:r>
                        <a:rPr lang="zh-CN" sz="1000" kern="100">
                          <a:effectLst/>
                        </a:rPr>
                        <a:t>位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00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TH1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8Dh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定时器</a:t>
                      </a:r>
                      <a:r>
                        <a:rPr lang="en-US" sz="1000" kern="100" dirty="0">
                          <a:effectLst/>
                        </a:rPr>
                        <a:t>1</a:t>
                      </a:r>
                      <a:r>
                        <a:rPr lang="zh-CN" sz="1000" kern="100" dirty="0">
                          <a:effectLst/>
                        </a:rPr>
                        <a:t>高</a:t>
                      </a:r>
                      <a:r>
                        <a:rPr lang="en-US" sz="1000" kern="100" dirty="0">
                          <a:effectLst/>
                        </a:rPr>
                        <a:t>8</a:t>
                      </a:r>
                      <a:r>
                        <a:rPr lang="zh-CN" sz="1000" kern="100" dirty="0">
                          <a:effectLst/>
                        </a:rPr>
                        <a:t>位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73977" marR="73977" marT="36989" marB="369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5220072" y="4352101"/>
            <a:ext cx="3513122" cy="184646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710259" y="3781100"/>
            <a:ext cx="1008112" cy="6414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4261"/>
              </p:ext>
            </p:extLst>
          </p:nvPr>
        </p:nvGraphicFramePr>
        <p:xfrm>
          <a:off x="170338" y="2996064"/>
          <a:ext cx="4968552" cy="3291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第二功能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RXD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串行输入口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TXD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串行输出口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外部中断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外部中断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定时器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计时器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外部输入端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定时器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计时器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外部输入端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外部数据存储器写脉冲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外部数据存储器读脉冲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北航物理电子">
  <a:themeElements>
    <a:clrScheme name="北航物理电子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北航物理电子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0033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北航物理电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北航物理电子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24221</TotalTime>
  <Words>1132</Words>
  <Application>Microsoft Office PowerPoint</Application>
  <PresentationFormat>全屏显示(4:3)</PresentationFormat>
  <Paragraphs>423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黑体</vt:lpstr>
      <vt:lpstr>Arial</vt:lpstr>
      <vt:lpstr>宋体</vt:lpstr>
      <vt:lpstr>Times New Roman</vt:lpstr>
      <vt:lpstr>Cambria Math</vt:lpstr>
      <vt:lpstr>微软雅黑</vt:lpstr>
      <vt:lpstr>Wingdings</vt:lpstr>
      <vt:lpstr>Calibri</vt:lpstr>
      <vt:lpstr>北航物理电子</vt:lpstr>
      <vt:lpstr>PowerPoint 演示文稿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第三章 LED亮灯实验</vt:lpstr>
      <vt:lpstr>小结</vt:lpstr>
      <vt:lpstr>PowerPoint 演示文稿</vt:lpstr>
    </vt:vector>
  </TitlesOfParts>
  <Company>www.in9.cn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999宝藏网</dc:creator>
  <cp:lastModifiedBy>hunterlew</cp:lastModifiedBy>
  <cp:revision>1067</cp:revision>
  <dcterms:created xsi:type="dcterms:W3CDTF">2009-09-09T11:10:02Z</dcterms:created>
  <dcterms:modified xsi:type="dcterms:W3CDTF">2016-06-16T12:38:07Z</dcterms:modified>
</cp:coreProperties>
</file>